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0" r:id="rId3"/>
    <p:sldId id="275" r:id="rId4"/>
    <p:sldId id="258" r:id="rId5"/>
    <p:sldId id="280" r:id="rId6"/>
    <p:sldId id="271" r:id="rId7"/>
    <p:sldId id="276" r:id="rId8"/>
    <p:sldId id="259" r:id="rId9"/>
    <p:sldId id="260" r:id="rId10"/>
    <p:sldId id="261" r:id="rId11"/>
    <p:sldId id="277" r:id="rId12"/>
    <p:sldId id="264" r:id="rId13"/>
    <p:sldId id="272" r:id="rId14"/>
    <p:sldId id="278" r:id="rId15"/>
    <p:sldId id="263" r:id="rId16"/>
    <p:sldId id="273" r:id="rId17"/>
    <p:sldId id="279" r:id="rId18"/>
    <p:sldId id="256" r:id="rId19"/>
    <p:sldId id="266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50CC74-CD28-4137-9FDC-078D50F98652}">
          <p14:sldIdLst>
            <p14:sldId id="257"/>
            <p14:sldId id="270"/>
            <p14:sldId id="275"/>
            <p14:sldId id="258"/>
            <p14:sldId id="280"/>
            <p14:sldId id="271"/>
            <p14:sldId id="276"/>
            <p14:sldId id="259"/>
            <p14:sldId id="260"/>
            <p14:sldId id="261"/>
            <p14:sldId id="277"/>
            <p14:sldId id="264"/>
            <p14:sldId id="272"/>
            <p14:sldId id="278"/>
            <p14:sldId id="263"/>
            <p14:sldId id="273"/>
            <p14:sldId id="279"/>
            <p14:sldId id="256"/>
            <p14:sldId id="266"/>
            <p14:sldId id="262"/>
          </p14:sldIdLst>
        </p14:section>
        <p14:section name="Untitled Section" id="{82E8071E-F300-472D-9F1C-0D89F848F41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A285C-BD4A-4FEB-8358-E028799F34B7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E15F8-0369-49DE-B42E-7F91D681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Programozassal sikerre programozzuk a jovo generaciojat.</a:t>
            </a:r>
          </a:p>
          <a:p>
            <a:r>
              <a:rPr lang="en-US" dirty="0" err="1" smtClean="0"/>
              <a:t>Megtanitani</a:t>
            </a:r>
            <a:r>
              <a:rPr lang="en-US" dirty="0" smtClean="0"/>
              <a:t> </a:t>
            </a:r>
            <a:r>
              <a:rPr lang="en-US" dirty="0" err="1" smtClean="0"/>
              <a:t>halaszni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halat</a:t>
            </a:r>
            <a:r>
              <a:rPr lang="en-US" dirty="0" smtClean="0"/>
              <a:t> </a:t>
            </a:r>
            <a:r>
              <a:rPr lang="en-US" dirty="0" err="1" smtClean="0"/>
              <a:t>adni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E15F8-0369-49DE-B42E-7F91D68137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39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0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4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4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9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8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38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3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1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0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95F27-A16A-4F83-8F3C-4351DBF74D6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E302C-9AC4-49B0-9F1D-EAC6ACB38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2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1.png"/><Relationship Id="rId5" Type="http://schemas.microsoft.com/office/2007/relationships/media" Target="../media/media3.mp4"/><Relationship Id="rId10" Type="http://schemas.openxmlformats.org/officeDocument/2006/relationships/image" Target="../media/image20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28675" y="2765425"/>
                <a:ext cx="10515600" cy="1325563"/>
              </a:xfrm>
            </p:spPr>
            <p:txBody>
              <a:bodyPr/>
              <a:lstStyle/>
              <a:p>
                <a:pPr algn="ctr"/>
                <a:r>
                  <a:rPr lang="hu-HU" dirty="0" smtClean="0"/>
                  <a:t>Projekt: 4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28675" y="2765425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12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 smtClean="0"/>
              <a:t>Digital making Magyarországon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582" y="1316038"/>
            <a:ext cx="10515600" cy="2389187"/>
          </a:xfrm>
        </p:spPr>
        <p:txBody>
          <a:bodyPr/>
          <a:lstStyle/>
          <a:p>
            <a:r>
              <a:rPr lang="hu-HU" dirty="0" smtClean="0"/>
              <a:t>Leginkább iskolai szakkörök, robotika</a:t>
            </a:r>
            <a:endParaRPr lang="hu-HU" dirty="0"/>
          </a:p>
          <a:p>
            <a:r>
              <a:rPr lang="hu-HU" dirty="0" smtClean="0"/>
              <a:t>Málnasulis segédanyagok videók</a:t>
            </a:r>
            <a:endParaRPr lang="hu-HU" dirty="0"/>
          </a:p>
          <a:p>
            <a:r>
              <a:rPr lang="hu-HU" dirty="0" smtClean="0"/>
              <a:t>Egyének néha közzétesznek saját alkotásokat</a:t>
            </a:r>
            <a:endParaRPr lang="hu-HU" dirty="0"/>
          </a:p>
          <a:p>
            <a:r>
              <a:rPr lang="hu-HU" dirty="0" smtClean="0"/>
              <a:t>Még a youtubeon sincs túl sok digital making-es magyar tartalom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975" y="3514725"/>
            <a:ext cx="5161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dirty="0" smtClean="0"/>
              <a:t>Hol van tere a fejlődésnek:</a:t>
            </a:r>
            <a:endParaRPr lang="en-US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6057" y="4192588"/>
            <a:ext cx="10515600" cy="238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/>
              <a:t>Egyesített komplex tudásbázis</a:t>
            </a:r>
          </a:p>
          <a:p>
            <a:r>
              <a:rPr lang="hu-HU" dirty="0" smtClean="0"/>
              <a:t>Megfelelően képzett mentorok</a:t>
            </a:r>
          </a:p>
          <a:p>
            <a:r>
              <a:rPr lang="hu-HU" dirty="0" smtClean="0"/>
              <a:t>Könnyen elérhető eszközanyag</a:t>
            </a:r>
          </a:p>
          <a:p>
            <a:r>
              <a:rPr lang="hu-HU" dirty="0" smtClean="0"/>
              <a:t>Mindezt összefogó aktív hálózat/közösség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0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2797429"/>
                <a:ext cx="10515600" cy="1325563"/>
              </a:xfrm>
            </p:spPr>
            <p:txBody>
              <a:bodyPr/>
              <a:lstStyle/>
              <a:p>
                <a:pPr algn="ctr"/>
                <a:r>
                  <a:rPr lang="en-US" dirty="0" err="1" smtClean="0"/>
                  <a:t>Projekt</a:t>
                </a:r>
                <a:r>
                  <a:rPr lang="en-US" dirty="0" smtClean="0"/>
                  <a:t>: 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2797429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3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:r>
                  <a:rPr lang="en-US" b="1" dirty="0" smtClean="0"/>
                  <a:t>4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hu-HU" dirty="0" smtClean="0"/>
                  <a:t>küldetése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214706" y="2151797"/>
            <a:ext cx="866057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K</a:t>
            </a:r>
            <a:r>
              <a:rPr lang="hu-HU" sz="4000" dirty="0" smtClean="0"/>
              <a:t>ét fő célkitűzés van:</a:t>
            </a:r>
          </a:p>
          <a:p>
            <a:endParaRPr lang="hu-HU" sz="40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hu-HU" sz="4000" dirty="0" smtClean="0"/>
              <a:t>Digital Making – hard skills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4000" dirty="0" err="1" smtClean="0"/>
              <a:t>Vezet</a:t>
            </a:r>
            <a:r>
              <a:rPr lang="hu-HU" sz="4000" dirty="0" smtClean="0"/>
              <a:t>ő/vállalkozó nevelő – soft skills</a:t>
            </a:r>
          </a:p>
        </p:txBody>
      </p:sp>
    </p:spTree>
    <p:extLst>
      <p:ext uri="{BB962C8B-B14F-4D97-AF65-F5344CB8AC3E}">
        <p14:creationId xmlns:p14="http://schemas.microsoft.com/office/powerpoint/2010/main" val="266739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:r>
                  <a:rPr lang="hu-HU" dirty="0" smtClean="0"/>
                  <a:t>4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u-HU" dirty="0" smtClean="0"/>
                  <a:t>– Digital Making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3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972" y="1325563"/>
            <a:ext cx="10515600" cy="4351338"/>
          </a:xfrm>
        </p:spPr>
        <p:txBody>
          <a:bodyPr/>
          <a:lstStyle/>
          <a:p>
            <a:r>
              <a:rPr lang="hu-HU" dirty="0" smtClean="0"/>
              <a:t>Digitális problémamegoldásra hangolás</a:t>
            </a:r>
          </a:p>
          <a:p>
            <a:pPr lvl="1"/>
            <a:r>
              <a:rPr lang="hu-HU" dirty="0" smtClean="0"/>
              <a:t>Merni újat gondolni</a:t>
            </a:r>
          </a:p>
          <a:p>
            <a:pPr lvl="1"/>
            <a:r>
              <a:rPr lang="hu-HU" dirty="0" smtClean="0"/>
              <a:t>Merni megtervezni</a:t>
            </a:r>
          </a:p>
          <a:p>
            <a:pPr lvl="1"/>
            <a:r>
              <a:rPr lang="hu-HU" dirty="0" smtClean="0"/>
              <a:t>Merni kivitelezni</a:t>
            </a:r>
          </a:p>
          <a:p>
            <a:pPr lvl="1"/>
            <a:r>
              <a:rPr lang="hu-HU" dirty="0" smtClean="0"/>
              <a:t>Merni hibázni és tanulni belőle</a:t>
            </a:r>
          </a:p>
          <a:p>
            <a:pPr lvl="1"/>
            <a:endParaRPr lang="hu-HU" dirty="0" smtClean="0"/>
          </a:p>
          <a:p>
            <a:r>
              <a:rPr lang="hu-HU" dirty="0" smtClean="0"/>
              <a:t>Metodológia:</a:t>
            </a:r>
          </a:p>
          <a:p>
            <a:pPr lvl="1"/>
            <a:r>
              <a:rPr lang="hu-HU" dirty="0" smtClean="0"/>
              <a:t>Játékos/vicces/hétköznapi projektek kidolgozása</a:t>
            </a:r>
          </a:p>
          <a:p>
            <a:pPr lvl="1"/>
            <a:r>
              <a:rPr lang="hu-HU" dirty="0" smtClean="0"/>
              <a:t>Önálló munka</a:t>
            </a:r>
          </a:p>
          <a:p>
            <a:pPr lvl="1"/>
            <a:r>
              <a:rPr lang="hu-HU" dirty="0" smtClean="0"/>
              <a:t>Alkatrészekből összerakás</a:t>
            </a:r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7584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:r>
                  <a:rPr lang="hu-HU" dirty="0" smtClean="0"/>
                  <a:t>4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u-HU" dirty="0" smtClean="0"/>
                  <a:t>– Projekt példa: 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8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97280" y="1051560"/>
            <a:ext cx="335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Szerencsekerék: játékos/alap szint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99760" y="1051560"/>
            <a:ext cx="9144" cy="580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09642" y="1051560"/>
            <a:ext cx="341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Hangvezérlés: játékos/haladó szint</a:t>
            </a:r>
            <a:endParaRPr lang="en-US" dirty="0"/>
          </a:p>
        </p:txBody>
      </p:sp>
      <p:pic>
        <p:nvPicPr>
          <p:cNvPr id="2" name="IMG_95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11668" y="1510229"/>
            <a:ext cx="2928938" cy="5207001"/>
          </a:xfrm>
          <a:prstGeom prst="rect">
            <a:avLst/>
          </a:prstGeom>
        </p:spPr>
      </p:pic>
      <p:pic>
        <p:nvPicPr>
          <p:cNvPr id="3" name="IMG_958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51131" y="1544359"/>
            <a:ext cx="2928938" cy="5207002"/>
          </a:xfrm>
          <a:prstGeom prst="rect">
            <a:avLst/>
          </a:prstGeom>
        </p:spPr>
      </p:pic>
      <p:pic>
        <p:nvPicPr>
          <p:cNvPr id="6" name="IMG_958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53125" y="1561293"/>
            <a:ext cx="2919413" cy="51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8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2820162" y="0"/>
            <a:ext cx="12954" cy="6858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45309" y="0"/>
            <a:ext cx="478535" cy="4788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471662" y="4503342"/>
            <a:ext cx="2208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Saj</a:t>
            </a:r>
            <a:r>
              <a:rPr lang="hu-HU" dirty="0" smtClean="0"/>
              <a:t>át projekt</a:t>
            </a:r>
          </a:p>
          <a:p>
            <a:pPr algn="ctr"/>
            <a:r>
              <a:rPr lang="hu-HU" dirty="0" smtClean="0"/>
              <a:t>+</a:t>
            </a:r>
          </a:p>
          <a:p>
            <a:pPr algn="ctr"/>
            <a:r>
              <a:rPr lang="hu-HU" dirty="0" smtClean="0"/>
              <a:t>mentoring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5904739" y="0"/>
            <a:ext cx="762" cy="6858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959597" y="0"/>
            <a:ext cx="0" cy="6858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971028" y="3465892"/>
            <a:ext cx="478535" cy="4788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916932" y="3465892"/>
            <a:ext cx="478535" cy="4788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845309" y="3465892"/>
            <a:ext cx="478535" cy="4788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3716" y="3465893"/>
            <a:ext cx="478535" cy="4788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971028" y="0"/>
            <a:ext cx="478535" cy="4788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16932" y="0"/>
            <a:ext cx="478535" cy="4788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0" y="0"/>
            <a:ext cx="478535" cy="4788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0" y="3429000"/>
            <a:ext cx="1219200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95528" y="740664"/>
            <a:ext cx="1903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Elektronika</a:t>
            </a:r>
            <a:r>
              <a:rPr lang="en-US" dirty="0" smtClean="0"/>
              <a:t> </a:t>
            </a:r>
            <a:r>
              <a:rPr lang="en-US" dirty="0" err="1" smtClean="0"/>
              <a:t>alapok</a:t>
            </a:r>
            <a:endParaRPr lang="en-US" dirty="0" smtClean="0"/>
          </a:p>
          <a:p>
            <a:pPr algn="ctr"/>
            <a:r>
              <a:rPr lang="en-US" dirty="0" smtClean="0"/>
              <a:t>+</a:t>
            </a:r>
          </a:p>
          <a:p>
            <a:pPr algn="ctr"/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9267" y="4107608"/>
            <a:ext cx="2401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Web </a:t>
            </a:r>
            <a:r>
              <a:rPr lang="hu-HU" dirty="0"/>
              <a:t>(html, css, flask, django etc.)</a:t>
            </a:r>
          </a:p>
          <a:p>
            <a:pPr algn="ctr"/>
            <a:r>
              <a:rPr lang="hu-HU" dirty="0" smtClean="0"/>
              <a:t>IoT projektek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44302" y="4469232"/>
            <a:ext cx="2459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 </a:t>
            </a:r>
            <a:r>
              <a:rPr lang="en-US" dirty="0" err="1" smtClean="0"/>
              <a:t>megadott</a:t>
            </a:r>
            <a:r>
              <a:rPr lang="en-US" dirty="0" smtClean="0"/>
              <a:t> project </a:t>
            </a:r>
            <a:endParaRPr lang="hu-HU" dirty="0" smtClean="0"/>
          </a:p>
          <a:p>
            <a:pPr algn="ctr"/>
            <a:r>
              <a:rPr lang="hu-HU" dirty="0" smtClean="0"/>
              <a:t>Minden projekt 2 hónap</a:t>
            </a:r>
          </a:p>
          <a:p>
            <a:pPr algn="ctr"/>
            <a:r>
              <a:rPr lang="hu-HU" dirty="0" smtClean="0"/>
              <a:t>+</a:t>
            </a:r>
          </a:p>
          <a:p>
            <a:pPr algn="ctr"/>
            <a:r>
              <a:rPr lang="hu-HU" dirty="0" smtClean="0"/>
              <a:t>Mentoring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91790" y="515744"/>
            <a:ext cx="3042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 smtClean="0"/>
              <a:t>Advanced Programming (OOP)</a:t>
            </a:r>
          </a:p>
          <a:p>
            <a:pPr algn="ctr"/>
            <a:r>
              <a:rPr lang="hu-HU" dirty="0" smtClean="0"/>
              <a:t>+ Git</a:t>
            </a:r>
          </a:p>
          <a:p>
            <a:pPr algn="ctr"/>
            <a:r>
              <a:rPr lang="hu-HU" dirty="0" smtClean="0"/>
              <a:t>+ Unix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05100" y="1788604"/>
            <a:ext cx="3071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A megszerzett tudást fejlettebb programozási technikákká alakítani</a:t>
            </a:r>
            <a:r>
              <a:rPr lang="en-US" dirty="0" smtClean="0"/>
              <a:t> digital making </a:t>
            </a:r>
            <a:r>
              <a:rPr lang="en-US" dirty="0" err="1" smtClean="0"/>
              <a:t>felhas</a:t>
            </a:r>
            <a:r>
              <a:rPr lang="hu-HU" dirty="0" smtClean="0"/>
              <a:t>ználásával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30720" y="463665"/>
            <a:ext cx="21408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dirty="0"/>
              <a:t>Multithreading</a:t>
            </a:r>
          </a:p>
          <a:p>
            <a:pPr algn="ctr"/>
            <a:r>
              <a:rPr lang="hu-HU" dirty="0" smtClean="0"/>
              <a:t>GUI</a:t>
            </a:r>
          </a:p>
          <a:p>
            <a:pPr algn="ctr"/>
            <a:r>
              <a:rPr lang="hu-HU" dirty="0"/>
              <a:t>Vizuális ábrázolás</a:t>
            </a:r>
          </a:p>
          <a:p>
            <a:pPr algn="ctr"/>
            <a:endParaRPr lang="hu-HU" dirty="0"/>
          </a:p>
        </p:txBody>
      </p:sp>
      <p:sp>
        <p:nvSpPr>
          <p:cNvPr id="8" name="TextBox 7"/>
          <p:cNvSpPr txBox="1"/>
          <p:nvPr/>
        </p:nvSpPr>
        <p:spPr>
          <a:xfrm>
            <a:off x="6395468" y="1885950"/>
            <a:ext cx="230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Eszközök kontrollálása grafikus felületekből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39188" y="325166"/>
            <a:ext cx="28732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dirty="0"/>
              <a:t>Image </a:t>
            </a:r>
            <a:r>
              <a:rPr lang="hu-HU" dirty="0" smtClean="0"/>
              <a:t>processing</a:t>
            </a:r>
          </a:p>
          <a:p>
            <a:pPr algn="ctr"/>
            <a:r>
              <a:rPr lang="hu-HU" dirty="0"/>
              <a:t>Pandas (adatelemzes)</a:t>
            </a:r>
          </a:p>
          <a:p>
            <a:pPr algn="ctr"/>
            <a:r>
              <a:rPr lang="hu-HU" dirty="0" smtClean="0"/>
              <a:t>SQL</a:t>
            </a:r>
          </a:p>
          <a:p>
            <a:pPr algn="ctr"/>
            <a:r>
              <a:rPr lang="hu-HU" dirty="0"/>
              <a:t>Sklearn, Tensorflow</a:t>
            </a:r>
          </a:p>
          <a:p>
            <a:pPr algn="ctr"/>
            <a:r>
              <a:rPr lang="hu-HU" dirty="0"/>
              <a:t>Natural Language </a:t>
            </a:r>
            <a:r>
              <a:rPr lang="hu-HU" dirty="0" smtClean="0"/>
              <a:t>Processing</a:t>
            </a:r>
          </a:p>
          <a:p>
            <a:pPr algn="ctr"/>
            <a:endParaRPr lang="hu-HU" dirty="0"/>
          </a:p>
        </p:txBody>
      </p:sp>
      <p:sp>
        <p:nvSpPr>
          <p:cNvPr id="10" name="TextBox 9"/>
          <p:cNvSpPr txBox="1"/>
          <p:nvPr/>
        </p:nvSpPr>
        <p:spPr>
          <a:xfrm>
            <a:off x="9372600" y="2209115"/>
            <a:ext cx="2385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Mesterséges intelligencia bevezetése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13846" y="4066055"/>
            <a:ext cx="2798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dirty="0"/>
              <a:t>Mobil appok</a:t>
            </a:r>
          </a:p>
          <a:p>
            <a:pPr algn="ctr"/>
            <a:r>
              <a:rPr lang="hu-HU" dirty="0"/>
              <a:t>AWS, Azure, Google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0899" y="5524879"/>
            <a:ext cx="192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Web megismerése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13870" y="5063214"/>
            <a:ext cx="2398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Mobil és felhő kommunikáció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</p:spPr>
            <p:txBody>
              <a:bodyPr/>
              <a:lstStyle/>
              <a:p>
                <a:r>
                  <a:rPr lang="hu-HU" dirty="0" smtClean="0"/>
                  <a:t>4</a:t>
                </a:r>
                <a14:m>
                  <m:oMath xmlns:m="http://schemas.openxmlformats.org/officeDocument/2006/math">
                    <m:r>
                      <a:rPr lang="hu-H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hu-HU" dirty="0" smtClean="0"/>
                  <a:t>– Soft skills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867" y="1509395"/>
            <a:ext cx="10515600" cy="4351338"/>
          </a:xfrm>
        </p:spPr>
        <p:txBody>
          <a:bodyPr/>
          <a:lstStyle/>
          <a:p>
            <a:r>
              <a:rPr lang="hu-HU" dirty="0" smtClean="0"/>
              <a:t>Célkitűzés</a:t>
            </a:r>
          </a:p>
          <a:p>
            <a:r>
              <a:rPr lang="hu-HU" dirty="0" smtClean="0"/>
              <a:t>Kommunikációs képességek</a:t>
            </a:r>
          </a:p>
          <a:p>
            <a:r>
              <a:rPr lang="hu-HU" dirty="0" smtClean="0"/>
              <a:t>Projekt menedzsment</a:t>
            </a:r>
          </a:p>
          <a:p>
            <a:r>
              <a:rPr lang="hu-HU" dirty="0" smtClean="0"/>
              <a:t>Csapatszellem</a:t>
            </a:r>
          </a:p>
          <a:p>
            <a:r>
              <a:rPr lang="hu-HU" dirty="0" smtClean="0"/>
              <a:t>Kiváncsiság és motiváltság</a:t>
            </a:r>
          </a:p>
          <a:p>
            <a:r>
              <a:rPr lang="hu-HU" dirty="0" smtClean="0"/>
              <a:t>Üzleti terv </a:t>
            </a:r>
          </a:p>
          <a:p>
            <a:r>
              <a:rPr lang="hu-HU" dirty="0" smtClean="0"/>
              <a:t>Időgazdálkodás</a:t>
            </a:r>
          </a:p>
          <a:p>
            <a:r>
              <a:rPr lang="hu-HU" dirty="0" smtClean="0"/>
              <a:t>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csapat</a:t>
            </a:r>
            <a:r>
              <a:rPr lang="en-US" dirty="0" smtClean="0"/>
              <a:t> </a:t>
            </a:r>
            <a:r>
              <a:rPr lang="en-US" dirty="0" err="1" smtClean="0"/>
              <a:t>tagjai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Csizofszki</a:t>
            </a:r>
            <a:r>
              <a:rPr lang="en-US" dirty="0" smtClean="0"/>
              <a:t> Attila</a:t>
            </a:r>
            <a:r>
              <a:rPr lang="hu-HU" dirty="0" smtClean="0"/>
              <a:t> – műszaki-programozó, webszakértő, tananyag szerkesztő</a:t>
            </a:r>
            <a:endParaRPr lang="en-US" dirty="0" smtClean="0"/>
          </a:p>
          <a:p>
            <a:r>
              <a:rPr lang="en-US" dirty="0" err="1" smtClean="0"/>
              <a:t>Div</a:t>
            </a:r>
            <a:r>
              <a:rPr lang="hu-HU" dirty="0" smtClean="0"/>
              <a:t>éki Zsolt – ötletgazda, tananyagszerkesztő, oktató</a:t>
            </a:r>
          </a:p>
          <a:p>
            <a:r>
              <a:rPr lang="hu-HU" dirty="0" smtClean="0"/>
              <a:t>Gajda Attila – projektmenedzser, nemzetközi kapcsolattartó, oktatásügyi felelős</a:t>
            </a:r>
          </a:p>
          <a:p>
            <a:r>
              <a:rPr lang="hu-HU" dirty="0" smtClean="0"/>
              <a:t>Huszák László – arculat, kommunikáció és marketing felelős</a:t>
            </a:r>
          </a:p>
          <a:p>
            <a:r>
              <a:rPr lang="hu-HU" dirty="0" smtClean="0"/>
              <a:t>Novák Anikó – pályázatok és adminisztráció</a:t>
            </a:r>
          </a:p>
        </p:txBody>
      </p:sp>
    </p:spTree>
    <p:extLst>
      <p:ext uri="{BB962C8B-B14F-4D97-AF65-F5344CB8AC3E}">
        <p14:creationId xmlns:p14="http://schemas.microsoft.com/office/powerpoint/2010/main" val="231370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>
            <a:spLocks/>
          </p:cNvSpPr>
          <p:nvPr/>
        </p:nvSpPr>
        <p:spPr>
          <a:xfrm>
            <a:off x="630936" y="25237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4. Matehetsz szerepe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0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75688" y="2724912"/>
            <a:ext cx="4061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dirty="0" smtClean="0"/>
              <a:t>Tudás közvetítő a jövő generációjának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Matehetsz</a:t>
            </a:r>
            <a:r>
              <a:rPr lang="en-US" dirty="0" smtClean="0"/>
              <a:t> </a:t>
            </a:r>
            <a:r>
              <a:rPr lang="en-US" dirty="0" err="1" smtClean="0"/>
              <a:t>haszna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Diakok</a:t>
            </a:r>
            <a:r>
              <a:rPr lang="en-US" dirty="0" smtClean="0"/>
              <a:t> </a:t>
            </a:r>
            <a:r>
              <a:rPr lang="en-US" dirty="0" err="1" smtClean="0"/>
              <a:t>haszna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Tanarok</a:t>
            </a:r>
            <a:r>
              <a:rPr lang="en-US" dirty="0" smtClean="0"/>
              <a:t> </a:t>
            </a:r>
            <a:r>
              <a:rPr lang="en-US" dirty="0" err="1" smtClean="0"/>
              <a:t>haszna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55051" y="365760"/>
            <a:ext cx="4761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UBER </a:t>
            </a:r>
            <a:r>
              <a:rPr lang="hu-HU" sz="4400" dirty="0" smtClean="0"/>
              <a:t>k</a:t>
            </a:r>
            <a:r>
              <a:rPr lang="en-US" sz="4400" dirty="0" err="1" smtClean="0"/>
              <a:t>ontra</a:t>
            </a:r>
            <a:r>
              <a:rPr lang="en-US" sz="4400" dirty="0" smtClean="0"/>
              <a:t> </a:t>
            </a:r>
            <a:r>
              <a:rPr lang="en-US" sz="4400" dirty="0" err="1" smtClean="0"/>
              <a:t>taxisok</a:t>
            </a:r>
            <a:endParaRPr lang="en-US" sz="4400" dirty="0"/>
          </a:p>
        </p:txBody>
      </p:sp>
      <p:pic>
        <p:nvPicPr>
          <p:cNvPr id="1030" name="Picture 6" descr="https://i1.wp.com/www.busiweek.com/wp-content/uploads/2019/01/uber-taxi-aa.jpg?resize=728%2C390&amp;ssl=1&amp;fbclid=IwAR041culaRxgK9Jox1HyVrFvFUbwKANVqgLXY9zpDY2qScYMKnfm7YU5z2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7" y="2281904"/>
            <a:ext cx="5160883" cy="276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jozing.blog21.hu/wp-content/uploads/sites/5/2017/09/uber-budapest-mti-szigetvari-zsolt.jpg?fbclid=IwAR2SyCMYlcTQXFB-jen1i-vOBDYQ4NOaN5SkkVBvTz4fw518OvTQeXqtyy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173" y="1974389"/>
            <a:ext cx="5300351" cy="353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39884" y="3555817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1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 smtClean="0"/>
              <a:t>Konklúzió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98345" y="1841754"/>
            <a:ext cx="68142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Haladsz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lemaradsz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hu-HU" dirty="0" smtClean="0"/>
              <a:t>Ne álljuk útját a fejlődésnek (Uber vs taxisok)</a:t>
            </a:r>
            <a:r>
              <a:rPr lang="en-US" dirty="0" smtClean="0"/>
              <a:t> 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Készítsük fel a jövő nemzedéket a jövő kihívásaira</a:t>
            </a:r>
          </a:p>
          <a:p>
            <a:endParaRPr lang="hu-HU" dirty="0"/>
          </a:p>
          <a:p>
            <a:r>
              <a:rPr lang="hu-HU" dirty="0" smtClean="0"/>
              <a:t>Neveljünk olyan vezetőket akik képesek alkotásukkal formálni a jövőt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912" y="265176"/>
            <a:ext cx="2215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Tartalom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112264" y="1837944"/>
            <a:ext cx="32749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dirty="0" smtClean="0"/>
              <a:t>Forradalom zajlik körülöttünk</a:t>
            </a:r>
          </a:p>
          <a:p>
            <a:pPr marL="342900" indent="-342900">
              <a:buFont typeface="+mj-lt"/>
              <a:buAutoNum type="arabicPeriod"/>
            </a:pPr>
            <a:endParaRPr lang="hu-HU" dirty="0"/>
          </a:p>
          <a:p>
            <a:pPr marL="342900" indent="-342900">
              <a:buFont typeface="+mj-lt"/>
              <a:buAutoNum type="arabicPeriod"/>
            </a:pPr>
            <a:r>
              <a:rPr lang="hu-HU" dirty="0" smtClean="0"/>
              <a:t>Digital making</a:t>
            </a:r>
          </a:p>
          <a:p>
            <a:pPr marL="342900" indent="-342900">
              <a:buFont typeface="+mj-lt"/>
              <a:buAutoNum type="arabicPeriod"/>
            </a:pPr>
            <a:endParaRPr lang="hu-HU" dirty="0"/>
          </a:p>
          <a:p>
            <a:pPr marL="342900" indent="-342900">
              <a:buFont typeface="+mj-lt"/>
              <a:buAutoNum type="arabicPeriod"/>
            </a:pPr>
            <a:r>
              <a:rPr lang="hu-HU" dirty="0" smtClean="0"/>
              <a:t>Projekt javaslat</a:t>
            </a:r>
          </a:p>
          <a:p>
            <a:pPr marL="342900" indent="-342900">
              <a:buFont typeface="+mj-lt"/>
              <a:buAutoNum type="arabicPeriod"/>
            </a:pPr>
            <a:endParaRPr lang="hu-HU" dirty="0"/>
          </a:p>
          <a:p>
            <a:pPr marL="342900" indent="-342900">
              <a:buFont typeface="+mj-lt"/>
              <a:buAutoNum type="arabicPeriod"/>
            </a:pPr>
            <a:r>
              <a:rPr lang="hu-HU" dirty="0" smtClean="0"/>
              <a:t>Matehetsz szerepe</a:t>
            </a:r>
          </a:p>
          <a:p>
            <a:pPr marL="342900" indent="-342900">
              <a:buFont typeface="+mj-lt"/>
              <a:buAutoNum type="arabicPeriod"/>
            </a:pPr>
            <a:endParaRPr lang="hu-HU" dirty="0"/>
          </a:p>
          <a:p>
            <a:pPr marL="342900" indent="-342900">
              <a:buFont typeface="+mj-lt"/>
              <a:buAutoNum type="arabicPeriod"/>
            </a:pPr>
            <a:r>
              <a:rPr lang="hu-HU" dirty="0" smtClean="0"/>
              <a:t>Konklúzió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9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Neg</a:t>
            </a:r>
            <a:r>
              <a:rPr lang="hu-HU" dirty="0" smtClean="0"/>
              <a:t>yedik Ipari Forradalom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34184" y="1121587"/>
            <a:ext cx="842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Mechanizmus amit számítógépes algoritmusok vezérelnek és ellenőríznek szorosan egybeolvadva az internettel és annak felhasználóival</a:t>
            </a:r>
            <a:endParaRPr lang="en-US" dirty="0"/>
          </a:p>
        </p:txBody>
      </p:sp>
      <p:pic>
        <p:nvPicPr>
          <p:cNvPr id="2050" name="Picture 2" descr="How Close are we to Autonomous Cars? | IDTechEx Research Arti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" y="2793397"/>
            <a:ext cx="3834511" cy="287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Three Types of Artificial Intelligence: Understanding 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6" y="1788104"/>
            <a:ext cx="4343527" cy="244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3D Printing Revolutionizing Medtech - Pegus Digit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712" y="3195144"/>
            <a:ext cx="4029582" cy="26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ternet of Things 101 – IoT Device Authentication Explain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860" y="4253961"/>
            <a:ext cx="5096383" cy="254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5344" y="6488668"/>
            <a:ext cx="93055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https://www.besthrcertification.org/docs/the-4th-industrial-revolution-the-future-of-Jobs.pdf</a:t>
            </a:r>
          </a:p>
        </p:txBody>
      </p:sp>
    </p:spTree>
    <p:extLst>
      <p:ext uri="{BB962C8B-B14F-4D97-AF65-F5344CB8AC3E}">
        <p14:creationId xmlns:p14="http://schemas.microsoft.com/office/powerpoint/2010/main" val="25481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Neg</a:t>
            </a:r>
            <a:r>
              <a:rPr lang="hu-HU" dirty="0" smtClean="0"/>
              <a:t>yedik Ipari Forradalom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607"/>
            <a:ext cx="5629275" cy="4394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920" y="1910867"/>
            <a:ext cx="6630080" cy="1545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4460156"/>
            <a:ext cx="6505575" cy="12703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72250" y="1325563"/>
            <a:ext cx="14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 </a:t>
            </a:r>
            <a:r>
              <a:rPr lang="hu-HU" dirty="0" smtClean="0"/>
              <a:t>szakmák: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50474" y="3792023"/>
            <a:ext cx="145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Jövő szakmái: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950" y="1325563"/>
            <a:ext cx="340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Foglalkozások veszélyeztetettsége: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81887" y="584835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00B0F0"/>
                </a:solidFill>
              </a:rPr>
              <a:t>Digitális technológiai tudást igénylő szakmák 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10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Neg</a:t>
            </a:r>
            <a:r>
              <a:rPr lang="hu-HU" dirty="0" smtClean="0"/>
              <a:t>yedik Ipari Forradalom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34184" y="1121587"/>
            <a:ext cx="8427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Mechanizmus amit számítógépes algoritmusok vezérelnek és ellenőríznek szorosan egybeolvadva az internettel és annak felhasználóival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4184" y="2058508"/>
            <a:ext cx="7577139" cy="8309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 err="1" smtClean="0"/>
              <a:t>Hogy</a:t>
            </a:r>
            <a:r>
              <a:rPr lang="en-US" sz="4800" dirty="0" smtClean="0"/>
              <a:t> </a:t>
            </a:r>
            <a:r>
              <a:rPr lang="en-US" sz="4800" dirty="0" err="1" smtClean="0"/>
              <a:t>tudunk</a:t>
            </a:r>
            <a:r>
              <a:rPr lang="en-US" sz="4800" dirty="0" smtClean="0"/>
              <a:t> </a:t>
            </a:r>
            <a:r>
              <a:rPr lang="hu-HU" sz="4800" dirty="0" smtClean="0"/>
              <a:t>erre felkészülni?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265176" y="6379387"/>
            <a:ext cx="1074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https://www.portfolio.hu/gazdasag/20201217/milyen-oktatasra-van-szuksege-gyermekeinknek-461720</a:t>
            </a:r>
          </a:p>
        </p:txBody>
      </p:sp>
      <p:sp>
        <p:nvSpPr>
          <p:cNvPr id="6" name="Rectangle 5"/>
          <p:cNvSpPr/>
          <p:nvPr/>
        </p:nvSpPr>
        <p:spPr>
          <a:xfrm>
            <a:off x="2691383" y="3384284"/>
            <a:ext cx="80893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b="1" dirty="0">
                <a:solidFill>
                  <a:schemeClr val="accent1">
                    <a:lumMod val="75000"/>
                  </a:schemeClr>
                </a:solidFill>
                <a:latin typeface="Roboto"/>
              </a:rPr>
              <a:t>Ha jót akarunk gyerekeinknek nem azt az oktatást igyekszünk biztosítani a számukra, ami megalapozta saját mai műveltségünket, hanem olyat, ami felkészíti őket arra a világra, amiben majd húsz-harminc év múlva élniük kell</a:t>
            </a:r>
            <a:r>
              <a:rPr lang="hu-HU" b="1" dirty="0" smtClean="0">
                <a:solidFill>
                  <a:schemeClr val="accent1">
                    <a:lumMod val="75000"/>
                  </a:schemeClr>
                </a:solidFill>
                <a:latin typeface="Roboto"/>
              </a:rPr>
              <a:t>. </a:t>
            </a:r>
          </a:p>
          <a:p>
            <a:pPr algn="ctr"/>
            <a:r>
              <a:rPr lang="hu-HU" b="1" dirty="0" smtClean="0">
                <a:solidFill>
                  <a:srgbClr val="1A2521"/>
                </a:solidFill>
                <a:latin typeface="Roboto"/>
              </a:rPr>
              <a:t>...</a:t>
            </a:r>
          </a:p>
          <a:p>
            <a:pPr algn="ctr"/>
            <a:r>
              <a:rPr lang="hu-HU" b="1" dirty="0" smtClean="0"/>
              <a:t>A gyerekeknek fel </a:t>
            </a:r>
            <a:r>
              <a:rPr lang="hu-HU" b="1" dirty="0"/>
              <a:t>kell készülniük adatok és információk elemzésére, online kommunikációra és együttműködésre, digitális tartalmak előállítására, digitális biztonság megtartására és személyes adataik védelmére, megbízható és megbízhatatlan források közötti különbségtételre, </a:t>
            </a:r>
            <a:r>
              <a:rPr lang="hu-HU" b="1" dirty="0">
                <a:solidFill>
                  <a:srgbClr val="00B0F0"/>
                </a:solidFill>
              </a:rPr>
              <a:t>digitális problémamegoldásra</a:t>
            </a:r>
            <a:r>
              <a:rPr lang="hu-HU" b="1" dirty="0"/>
              <a:t>, az online jelenlét etikai szabályainak ismeretére, és még rengeteg más dologra.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560" y="3272260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 smtClean="0"/>
              <a:t>Portfolio</a:t>
            </a:r>
            <a:r>
              <a:rPr lang="en-US" sz="2800" b="1" dirty="0" smtClean="0"/>
              <a:t>.</a:t>
            </a:r>
            <a:r>
              <a:rPr lang="en-US" sz="2800" b="1" dirty="0" err="1" smtClean="0"/>
              <a:t>hu</a:t>
            </a:r>
            <a:r>
              <a:rPr lang="hu-HU" sz="2800" b="1" dirty="0" smtClean="0"/>
              <a:t> cikk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917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24" y="273342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2. Digital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 smtClean="0"/>
              <a:t>Digital making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80" y="1109764"/>
            <a:ext cx="11503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A343A"/>
                </a:solidFill>
                <a:latin typeface="Europa"/>
              </a:rPr>
              <a:t>Digital making, or creating using digital technology, allows learners to mix their technical and creative skills while exploring new ways of bringing computer science to life in the real world.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06006" y="2231136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Oximeter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2880" y="1947427"/>
            <a:ext cx="5101336" cy="2761013"/>
            <a:chOff x="182880" y="1947427"/>
            <a:chExt cx="5101336" cy="2761013"/>
          </a:xfrm>
        </p:grpSpPr>
        <p:pic>
          <p:nvPicPr>
            <p:cNvPr id="3076" name="Picture 4" descr="Wearables Become Desirables - Konstantinf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" y="1947427"/>
              <a:ext cx="5101336" cy="2265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951958" y="4339108"/>
              <a:ext cx="1173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Wearables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19713" y="2865859"/>
            <a:ext cx="4148391" cy="2547217"/>
            <a:chOff x="1051097" y="3075509"/>
            <a:chExt cx="4148391" cy="2547217"/>
          </a:xfrm>
        </p:grpSpPr>
        <p:sp>
          <p:nvSpPr>
            <p:cNvPr id="6" name="Rectangle 5"/>
            <p:cNvSpPr/>
            <p:nvPr/>
          </p:nvSpPr>
          <p:spPr>
            <a:xfrm>
              <a:off x="2733548" y="5253394"/>
              <a:ext cx="2177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AI &amp; Computer vision</a:t>
              </a:r>
              <a:endParaRPr lang="en-US" dirty="0"/>
            </a:p>
          </p:txBody>
        </p:sp>
        <p:pic>
          <p:nvPicPr>
            <p:cNvPr id="3078" name="Picture 6" descr="DeepPiCar — Part 1: How to Build a Deep Learning, Self Driving Robotic Car  on a Shoestring Budget | by David Tian | Towards Data Scienc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097" y="3075509"/>
              <a:ext cx="4148391" cy="207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3688058" y="3207368"/>
            <a:ext cx="4492796" cy="3002143"/>
            <a:chOff x="1116540" y="3727291"/>
            <a:chExt cx="4492796" cy="3002143"/>
          </a:xfrm>
        </p:grpSpPr>
        <p:pic>
          <p:nvPicPr>
            <p:cNvPr id="3080" name="Picture 8" descr="SST - ESP8266 Smart Thermostat WiFi IoT ready | Hackaday.i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540" y="3727291"/>
              <a:ext cx="4492796" cy="2527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849255" y="6360102"/>
              <a:ext cx="3144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IoT</a:t>
              </a:r>
              <a:r>
                <a:rPr lang="en-US" dirty="0" smtClean="0"/>
                <a:t>: Temperature measurement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81477" y="3920265"/>
            <a:ext cx="4572000" cy="2941083"/>
            <a:chOff x="6887401" y="3901947"/>
            <a:chExt cx="4572000" cy="2941083"/>
          </a:xfrm>
        </p:grpSpPr>
        <p:pic>
          <p:nvPicPr>
            <p:cNvPr id="3082" name="Picture 10" descr="Using Leap Motion to control a homemade robot arm. - GIF on Imgur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401" y="3901947"/>
              <a:ext cx="4572000" cy="257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126415" y="6473698"/>
              <a:ext cx="2093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Robotics: Robot arm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14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hu-HU" dirty="0" smtClean="0"/>
              <a:t>Raspberry Pi Foundation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2362" y="2247138"/>
            <a:ext cx="53971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Brit</a:t>
            </a:r>
            <a:r>
              <a:rPr lang="en-US" dirty="0" smtClean="0"/>
              <a:t> </a:t>
            </a:r>
            <a:r>
              <a:rPr lang="hu-HU" dirty="0" smtClean="0"/>
              <a:t>alapítvány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Mini számítógépek és hozzácsatolható kütyük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Szoftverek fejlesztése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Oktató programok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Együttműködnek a Brit Oktatásügyi Minisztériummal</a:t>
            </a:r>
          </a:p>
        </p:txBody>
      </p:sp>
      <p:pic>
        <p:nvPicPr>
          <p:cNvPr id="2052" name="Picture 4" descr="Teaching Physical Computing with Raspberry Pi and Pyth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510817"/>
            <a:ext cx="5440294" cy="362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3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20058</TotalTime>
  <Words>581</Words>
  <Application>Microsoft Office PowerPoint</Application>
  <PresentationFormat>Widescreen</PresentationFormat>
  <Paragraphs>144</Paragraphs>
  <Slides>20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Europa</vt:lpstr>
      <vt:lpstr>Roboto</vt:lpstr>
      <vt:lpstr>Office Theme</vt:lpstr>
      <vt:lpstr>Projekt: 4π</vt:lpstr>
      <vt:lpstr>PowerPoint Presentation</vt:lpstr>
      <vt:lpstr>PowerPoint Presentation</vt:lpstr>
      <vt:lpstr>Negyedik Ipari Forradalom</vt:lpstr>
      <vt:lpstr>Negyedik Ipari Forradalom</vt:lpstr>
      <vt:lpstr>Negyedik Ipari Forradalom</vt:lpstr>
      <vt:lpstr>2. Digital Making</vt:lpstr>
      <vt:lpstr>Digital making</vt:lpstr>
      <vt:lpstr>Raspberry Pi Foundation</vt:lpstr>
      <vt:lpstr>Digital making Magyarországon</vt:lpstr>
      <vt:lpstr>Projekt: 4π</vt:lpstr>
      <vt:lpstr>4π küldetése</vt:lpstr>
      <vt:lpstr>4π – Digital Making</vt:lpstr>
      <vt:lpstr>4π – Projekt példa: </vt:lpstr>
      <vt:lpstr>PowerPoint Presentation</vt:lpstr>
      <vt:lpstr>4π– Soft skills</vt:lpstr>
      <vt:lpstr>A csapat tagjai</vt:lpstr>
      <vt:lpstr>PowerPoint Presentation</vt:lpstr>
      <vt:lpstr>PowerPoint Presentation</vt:lpstr>
      <vt:lpstr>Konklúzió</vt:lpstr>
    </vt:vector>
  </TitlesOfParts>
  <Company>ELI-HU Nonprofit Kft.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Divéki Zsolt PhD</dc:creator>
  <cp:lastModifiedBy>Divéki Zsolt PhD</cp:lastModifiedBy>
  <cp:revision>66</cp:revision>
  <dcterms:created xsi:type="dcterms:W3CDTF">2020-09-18T13:00:34Z</dcterms:created>
  <dcterms:modified xsi:type="dcterms:W3CDTF">2021-01-19T10:59:51Z</dcterms:modified>
</cp:coreProperties>
</file>